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Override9.xml" ContentType="application/vnd.openxmlformats-officedocument.themeOverride+xml"/>
  <Override PartName="/ppt/theme/themeOverride2.xml" ContentType="application/vnd.openxmlformats-officedocument.themeOverrid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theme/themeOverride1.xml" ContentType="application/vnd.openxmlformats-officedocument.themeOverrid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0.xml" ContentType="application/vnd.openxmlformats-officedocument.themeOverride+xml"/>
  <Override PartName="/ppt/diagrams/drawing1.xml" ContentType="application/vnd.ms-office.drawingml.diagramDrawing+xml"/>
  <Override PartName="/ppt/theme/themeOverride3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6.xml" ContentType="application/vnd.openxmlformats-officedocument.themeOverride+xml"/>
  <Override PartName="/ppt/theme/themeOverride5.xml" ContentType="application/vnd.openxmlformats-officedocument.themeOverride+xml"/>
  <Override PartName="/ppt/theme/themeOverride4.xml" ContentType="application/vnd.openxmlformats-officedocument.themeOverr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38" r:id="rId2"/>
    <p:sldId id="323" r:id="rId3"/>
    <p:sldId id="324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cky Mann" initials="NM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E6C8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8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6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B6712B-37EA-4B91-9B05-1EBC55844A78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CF745574-7308-41F0-835B-7C9AEF86FEBE}">
      <dgm:prSet phldrT="[Text]" custT="1"/>
      <dgm:spPr>
        <a:solidFill>
          <a:srgbClr val="FF0000"/>
        </a:solidFill>
      </dgm:spPr>
      <dgm:t>
        <a:bodyPr/>
        <a:lstStyle/>
        <a:p>
          <a:r>
            <a:rPr lang="en-GB" sz="1000" dirty="0" smtClean="0"/>
            <a:t>How our </a:t>
          </a:r>
          <a:r>
            <a:rPr lang="en-GB" sz="1000" dirty="0" err="1" smtClean="0"/>
            <a:t>our</a:t>
          </a:r>
          <a:r>
            <a:rPr lang="en-GB" sz="1000" dirty="0" smtClean="0"/>
            <a:t> </a:t>
          </a:r>
          <a:r>
            <a:rPr lang="en-GB" sz="1000" dirty="0" err="1" smtClean="0"/>
            <a:t>safegruaidng</a:t>
          </a:r>
          <a:r>
            <a:rPr lang="en-GB" sz="1000" dirty="0" smtClean="0"/>
            <a:t> fits </a:t>
          </a:r>
          <a:r>
            <a:rPr lang="en-GB" sz="1000" dirty="0" err="1" smtClean="0"/>
            <a:t>iwthin</a:t>
          </a:r>
          <a:r>
            <a:rPr lang="en-GB" sz="1000" dirty="0" smtClean="0"/>
            <a:t> our school ethos and </a:t>
          </a:r>
          <a:r>
            <a:rPr lang="en-GB" sz="1000" dirty="0" err="1" smtClean="0"/>
            <a:t>valuesHigh</a:t>
          </a:r>
          <a:r>
            <a:rPr lang="en-GB" sz="1000" baseline="0" dirty="0" smtClean="0"/>
            <a:t> Achievement and Success with a Smile!</a:t>
          </a:r>
        </a:p>
        <a:p>
          <a:r>
            <a:rPr lang="en-GB" sz="1000" baseline="0" dirty="0" smtClean="0"/>
            <a:t>Friendship</a:t>
          </a:r>
        </a:p>
        <a:p>
          <a:r>
            <a:rPr lang="en-GB" sz="1000" baseline="0" dirty="0" smtClean="0"/>
            <a:t>Effort</a:t>
          </a:r>
        </a:p>
        <a:p>
          <a:r>
            <a:rPr lang="en-GB" sz="1000" baseline="0" dirty="0" smtClean="0"/>
            <a:t>Determination</a:t>
          </a:r>
        </a:p>
        <a:p>
          <a:r>
            <a:rPr lang="en-GB" sz="1000" baseline="0" dirty="0" smtClean="0"/>
            <a:t>Good Manners</a:t>
          </a:r>
        </a:p>
        <a:p>
          <a:r>
            <a:rPr lang="en-GB" sz="1000" baseline="0" dirty="0" smtClean="0"/>
            <a:t>Mutual Respect</a:t>
          </a:r>
        </a:p>
        <a:p>
          <a:r>
            <a:rPr lang="en-GB" sz="1000" baseline="0" dirty="0" smtClean="0"/>
            <a:t>Tolerance</a:t>
          </a:r>
        </a:p>
        <a:p>
          <a:r>
            <a:rPr lang="en-GB" sz="1000" baseline="0" dirty="0" smtClean="0"/>
            <a:t>Democracy</a:t>
          </a:r>
        </a:p>
        <a:p>
          <a:r>
            <a:rPr lang="en-GB" sz="1000" baseline="0" dirty="0" smtClean="0"/>
            <a:t>Rule of Law</a:t>
          </a:r>
        </a:p>
        <a:p>
          <a:r>
            <a:rPr lang="en-GB" sz="1000" baseline="0" dirty="0" smtClean="0"/>
            <a:t>Individual </a:t>
          </a:r>
          <a:r>
            <a:rPr lang="en-GB" sz="1000" baseline="0" smtClean="0"/>
            <a:t>Liberty </a:t>
          </a:r>
          <a:endParaRPr lang="en-GB" sz="1000" dirty="0"/>
        </a:p>
      </dgm:t>
    </dgm:pt>
    <dgm:pt modelId="{273D9417-91DD-4416-A9B0-114CD34B69C7}" type="parTrans" cxnId="{ADA43A42-548E-4C5C-A63D-5437129C7AB5}">
      <dgm:prSet/>
      <dgm:spPr/>
      <dgm:t>
        <a:bodyPr/>
        <a:lstStyle/>
        <a:p>
          <a:endParaRPr lang="en-GB"/>
        </a:p>
      </dgm:t>
    </dgm:pt>
    <dgm:pt modelId="{D8D8491B-8A60-48D4-9BF0-6822776E06BF}" type="sibTrans" cxnId="{ADA43A42-548E-4C5C-A63D-5437129C7AB5}">
      <dgm:prSet/>
      <dgm:spPr/>
      <dgm:t>
        <a:bodyPr/>
        <a:lstStyle/>
        <a:p>
          <a:endParaRPr lang="en-GB"/>
        </a:p>
      </dgm:t>
    </dgm:pt>
    <dgm:pt modelId="{66A52F99-943F-461D-92CB-83566765704E}">
      <dgm:prSet phldrT="[Text]"/>
      <dgm:spPr/>
      <dgm:t>
        <a:bodyPr/>
        <a:lstStyle/>
        <a:p>
          <a:r>
            <a:rPr lang="en-GB" dirty="0" smtClean="0"/>
            <a:t>Professional Development &amp; Training</a:t>
          </a:r>
          <a:endParaRPr lang="en-GB" dirty="0"/>
        </a:p>
      </dgm:t>
    </dgm:pt>
    <dgm:pt modelId="{BC0C496C-6BC9-460F-8685-0115B01EF16F}" type="parTrans" cxnId="{759A5704-EE38-4D22-A89A-5C0ECC7E94DD}">
      <dgm:prSet/>
      <dgm:spPr/>
      <dgm:t>
        <a:bodyPr/>
        <a:lstStyle/>
        <a:p>
          <a:endParaRPr lang="en-GB"/>
        </a:p>
      </dgm:t>
    </dgm:pt>
    <dgm:pt modelId="{8F396A86-3EEF-4046-B0A9-C6423B25CDCA}" type="sibTrans" cxnId="{759A5704-EE38-4D22-A89A-5C0ECC7E94DD}">
      <dgm:prSet/>
      <dgm:spPr/>
      <dgm:t>
        <a:bodyPr/>
        <a:lstStyle/>
        <a:p>
          <a:endParaRPr lang="en-GB"/>
        </a:p>
      </dgm:t>
    </dgm:pt>
    <dgm:pt modelId="{C00C69B6-5D63-48AA-A8E3-FC9277884C3F}">
      <dgm:prSet phldrT="[Text]"/>
      <dgm:spPr/>
      <dgm:t>
        <a:bodyPr/>
        <a:lstStyle/>
        <a:p>
          <a:r>
            <a:rPr lang="en-GB" dirty="0" smtClean="0"/>
            <a:t>School Targeted &amp; Specialist Support</a:t>
          </a:r>
          <a:endParaRPr lang="en-GB" dirty="0"/>
        </a:p>
      </dgm:t>
    </dgm:pt>
    <dgm:pt modelId="{84CA2FF5-44BB-4A6F-80FD-343BE7B44F9F}" type="parTrans" cxnId="{D7215C4E-0F3D-443B-9832-38B8D98FB285}">
      <dgm:prSet/>
      <dgm:spPr/>
      <dgm:t>
        <a:bodyPr/>
        <a:lstStyle/>
        <a:p>
          <a:endParaRPr lang="en-GB"/>
        </a:p>
      </dgm:t>
    </dgm:pt>
    <dgm:pt modelId="{1E32EDBE-486C-4F55-9E49-AD094AD6CF6D}" type="sibTrans" cxnId="{D7215C4E-0F3D-443B-9832-38B8D98FB285}">
      <dgm:prSet/>
      <dgm:spPr/>
      <dgm:t>
        <a:bodyPr/>
        <a:lstStyle/>
        <a:p>
          <a:endParaRPr lang="en-GB"/>
        </a:p>
      </dgm:t>
    </dgm:pt>
    <dgm:pt modelId="{9E28C891-4389-4245-A4F5-A0084A831318}">
      <dgm:prSet phldrT="[Text]"/>
      <dgm:spPr/>
      <dgm:t>
        <a:bodyPr/>
        <a:lstStyle/>
        <a:p>
          <a:r>
            <a:rPr lang="en-GB" dirty="0" smtClean="0"/>
            <a:t>Community Engagement &amp; Contextual Safeguarding</a:t>
          </a:r>
          <a:endParaRPr lang="en-GB" dirty="0"/>
        </a:p>
      </dgm:t>
    </dgm:pt>
    <dgm:pt modelId="{18D9D9E7-724D-46C1-A7BF-044C8E7EA4C1}" type="parTrans" cxnId="{6B2B2516-8FD6-4EB5-9B69-834C9550D213}">
      <dgm:prSet/>
      <dgm:spPr/>
      <dgm:t>
        <a:bodyPr/>
        <a:lstStyle/>
        <a:p>
          <a:endParaRPr lang="en-GB"/>
        </a:p>
      </dgm:t>
    </dgm:pt>
    <dgm:pt modelId="{0B1D134F-A8A4-42B4-BBF9-5E7F65BC5E1B}" type="sibTrans" cxnId="{6B2B2516-8FD6-4EB5-9B69-834C9550D213}">
      <dgm:prSet/>
      <dgm:spPr/>
      <dgm:t>
        <a:bodyPr/>
        <a:lstStyle/>
        <a:p>
          <a:endParaRPr lang="en-GB"/>
        </a:p>
      </dgm:t>
    </dgm:pt>
    <dgm:pt modelId="{DD87E8DC-589D-4F4B-8EC0-73821491866F}">
      <dgm:prSet/>
      <dgm:spPr>
        <a:solidFill>
          <a:srgbClr val="D669E1"/>
        </a:solidFill>
      </dgm:spPr>
      <dgm:t>
        <a:bodyPr/>
        <a:lstStyle/>
        <a:p>
          <a:r>
            <a:rPr lang="en-GB" dirty="0" smtClean="0"/>
            <a:t>Monitoring Impact &amp; Outcomes</a:t>
          </a:r>
          <a:endParaRPr lang="en-GB" dirty="0"/>
        </a:p>
      </dgm:t>
    </dgm:pt>
    <dgm:pt modelId="{0BADF186-C1F7-4162-B509-C6384B18E827}" type="parTrans" cxnId="{8249361E-CC98-4732-8ABA-E0DD32E102A6}">
      <dgm:prSet/>
      <dgm:spPr>
        <a:solidFill>
          <a:srgbClr val="D669E1"/>
        </a:solidFill>
      </dgm:spPr>
      <dgm:t>
        <a:bodyPr/>
        <a:lstStyle/>
        <a:p>
          <a:endParaRPr lang="en-GB"/>
        </a:p>
      </dgm:t>
    </dgm:pt>
    <dgm:pt modelId="{AB1B81E4-FA03-42C8-A915-D48DF62E6DB7}" type="sibTrans" cxnId="{8249361E-CC98-4732-8ABA-E0DD32E102A6}">
      <dgm:prSet/>
      <dgm:spPr/>
      <dgm:t>
        <a:bodyPr/>
        <a:lstStyle/>
        <a:p>
          <a:endParaRPr lang="en-GB"/>
        </a:p>
      </dgm:t>
    </dgm:pt>
    <dgm:pt modelId="{42DAA6DF-81E8-49E6-9C3D-9A94B35FB4BD}">
      <dgm:prSet/>
      <dgm:spPr>
        <a:solidFill>
          <a:srgbClr val="FFFF00"/>
        </a:solidFill>
      </dgm:spPr>
      <dgm:t>
        <a:bodyPr/>
        <a:lstStyle/>
        <a:p>
          <a:r>
            <a:rPr lang="en-GB" dirty="0" smtClean="0">
              <a:solidFill>
                <a:schemeClr val="accent6">
                  <a:lumMod val="75000"/>
                </a:schemeClr>
              </a:solidFill>
            </a:rPr>
            <a:t>Policies &amp; Procedures</a:t>
          </a:r>
          <a:endParaRPr lang="en-GB" dirty="0">
            <a:solidFill>
              <a:schemeClr val="accent6">
                <a:lumMod val="75000"/>
              </a:schemeClr>
            </a:solidFill>
          </a:endParaRPr>
        </a:p>
      </dgm:t>
    </dgm:pt>
    <dgm:pt modelId="{AAE4A18B-E7E7-44CB-B539-1CBDB7992F55}" type="parTrans" cxnId="{E83F5457-C1A7-4B87-AF93-99C73DB4C16A}">
      <dgm:prSet/>
      <dgm:spPr>
        <a:solidFill>
          <a:srgbClr val="FFFF00"/>
        </a:solidFill>
      </dgm:spPr>
      <dgm:t>
        <a:bodyPr/>
        <a:lstStyle/>
        <a:p>
          <a:endParaRPr lang="en-GB"/>
        </a:p>
      </dgm:t>
    </dgm:pt>
    <dgm:pt modelId="{685B9702-38EE-42AC-9A9D-B3C7B7DE67F8}" type="sibTrans" cxnId="{E83F5457-C1A7-4B87-AF93-99C73DB4C16A}">
      <dgm:prSet/>
      <dgm:spPr/>
      <dgm:t>
        <a:bodyPr/>
        <a:lstStyle/>
        <a:p>
          <a:endParaRPr lang="en-GB"/>
        </a:p>
      </dgm:t>
    </dgm:pt>
    <dgm:pt modelId="{627631D4-F40B-4A08-9D81-E2F6BE00A9DE}">
      <dgm:prSet/>
      <dgm:spPr/>
      <dgm:t>
        <a:bodyPr/>
        <a:lstStyle/>
        <a:p>
          <a:r>
            <a:rPr lang="en-GB" dirty="0" smtClean="0"/>
            <a:t>Pastoral Care</a:t>
          </a:r>
          <a:endParaRPr lang="en-GB" dirty="0"/>
        </a:p>
      </dgm:t>
    </dgm:pt>
    <dgm:pt modelId="{83C07BED-42F3-46BD-9A77-7752501EBCCA}" type="parTrans" cxnId="{3C273CA6-395C-4CB2-AED0-80254C9EAE61}">
      <dgm:prSet/>
      <dgm:spPr/>
      <dgm:t>
        <a:bodyPr/>
        <a:lstStyle/>
        <a:p>
          <a:endParaRPr lang="en-GB"/>
        </a:p>
      </dgm:t>
    </dgm:pt>
    <dgm:pt modelId="{FFE64EBF-B16F-45CA-8A9E-CCC6EC0EBD19}" type="sibTrans" cxnId="{3C273CA6-395C-4CB2-AED0-80254C9EAE61}">
      <dgm:prSet/>
      <dgm:spPr/>
      <dgm:t>
        <a:bodyPr/>
        <a:lstStyle/>
        <a:p>
          <a:endParaRPr lang="en-GB"/>
        </a:p>
      </dgm:t>
    </dgm:pt>
    <dgm:pt modelId="{CE2C3583-341A-48C6-ACFE-DDD7D7E93FC4}">
      <dgm:prSet/>
      <dgm:spPr/>
      <dgm:t>
        <a:bodyPr/>
        <a:lstStyle/>
        <a:p>
          <a:r>
            <a:rPr lang="en-GB" dirty="0" smtClean="0"/>
            <a:t>Curriculum, Learning &amp; Teaching</a:t>
          </a:r>
          <a:endParaRPr lang="en-GB" dirty="0"/>
        </a:p>
      </dgm:t>
    </dgm:pt>
    <dgm:pt modelId="{85668DD4-1D93-4160-9B36-CC7EFFEF6DA0}" type="parTrans" cxnId="{EA215D60-620F-44E9-B680-00CFC1252D33}">
      <dgm:prSet/>
      <dgm:spPr/>
      <dgm:t>
        <a:bodyPr/>
        <a:lstStyle/>
        <a:p>
          <a:endParaRPr lang="en-GB"/>
        </a:p>
      </dgm:t>
    </dgm:pt>
    <dgm:pt modelId="{96A09A15-8677-404F-910D-5BFC9E8E91A9}" type="sibTrans" cxnId="{EA215D60-620F-44E9-B680-00CFC1252D33}">
      <dgm:prSet/>
      <dgm:spPr/>
      <dgm:t>
        <a:bodyPr/>
        <a:lstStyle/>
        <a:p>
          <a:endParaRPr lang="en-GB"/>
        </a:p>
      </dgm:t>
    </dgm:pt>
    <dgm:pt modelId="{DDE286E0-3268-4AD6-A0AB-F690C5C058C3}">
      <dgm:prSet/>
      <dgm:spPr>
        <a:solidFill>
          <a:srgbClr val="FF66CC"/>
        </a:solidFill>
      </dgm:spPr>
      <dgm:t>
        <a:bodyPr/>
        <a:lstStyle/>
        <a:p>
          <a:r>
            <a:rPr lang="en-GB" dirty="0" smtClean="0">
              <a:solidFill>
                <a:schemeClr val="accent6">
                  <a:lumMod val="75000"/>
                </a:schemeClr>
              </a:solidFill>
            </a:rPr>
            <a:t>Early</a:t>
          </a:r>
          <a:r>
            <a:rPr lang="en-GB" dirty="0" smtClean="0"/>
            <a:t> </a:t>
          </a:r>
          <a:r>
            <a:rPr lang="en-GB" dirty="0" smtClean="0">
              <a:solidFill>
                <a:schemeClr val="accent6">
                  <a:lumMod val="75000"/>
                </a:schemeClr>
              </a:solidFill>
            </a:rPr>
            <a:t>Help</a:t>
          </a:r>
          <a:endParaRPr lang="en-GB" dirty="0">
            <a:solidFill>
              <a:schemeClr val="accent6">
                <a:lumMod val="75000"/>
              </a:schemeClr>
            </a:solidFill>
          </a:endParaRPr>
        </a:p>
      </dgm:t>
    </dgm:pt>
    <dgm:pt modelId="{E0290A8E-1FE8-479B-8318-57FD93C1BA4B}" type="parTrans" cxnId="{1EE36A58-F5CD-4544-BF62-E7EBC2F03ECC}">
      <dgm:prSet/>
      <dgm:spPr>
        <a:solidFill>
          <a:srgbClr val="FF66CC"/>
        </a:solidFill>
      </dgm:spPr>
      <dgm:t>
        <a:bodyPr/>
        <a:lstStyle/>
        <a:p>
          <a:endParaRPr lang="en-GB"/>
        </a:p>
      </dgm:t>
    </dgm:pt>
    <dgm:pt modelId="{04C9B8AA-6387-4FAB-A5A1-4426AC1E6AC8}" type="sibTrans" cxnId="{1EE36A58-F5CD-4544-BF62-E7EBC2F03ECC}">
      <dgm:prSet/>
      <dgm:spPr/>
      <dgm:t>
        <a:bodyPr/>
        <a:lstStyle/>
        <a:p>
          <a:endParaRPr lang="en-GB"/>
        </a:p>
      </dgm:t>
    </dgm:pt>
    <dgm:pt modelId="{105290F7-2F54-4D76-82C6-8EB9BCAAF54C}">
      <dgm:prSet/>
      <dgm:spPr>
        <a:solidFill>
          <a:srgbClr val="D669E1"/>
        </a:solidFill>
      </dgm:spPr>
      <dgm:t>
        <a:bodyPr/>
        <a:lstStyle/>
        <a:p>
          <a:endParaRPr lang="en-GB"/>
        </a:p>
      </dgm:t>
    </dgm:pt>
    <dgm:pt modelId="{50BB5B92-A4D7-4CF6-835A-80A2D1E85C25}" type="parTrans" cxnId="{3AD2E7B9-68B6-4B5A-B91B-08BF918D4E4C}">
      <dgm:prSet/>
      <dgm:spPr/>
      <dgm:t>
        <a:bodyPr/>
        <a:lstStyle/>
        <a:p>
          <a:endParaRPr lang="en-GB"/>
        </a:p>
      </dgm:t>
    </dgm:pt>
    <dgm:pt modelId="{D79EA6BF-1F6F-46DE-8EB6-0CAAFB44A910}" type="sibTrans" cxnId="{3AD2E7B9-68B6-4B5A-B91B-08BF918D4E4C}">
      <dgm:prSet/>
      <dgm:spPr/>
      <dgm:t>
        <a:bodyPr/>
        <a:lstStyle/>
        <a:p>
          <a:endParaRPr lang="en-GB"/>
        </a:p>
      </dgm:t>
    </dgm:pt>
    <dgm:pt modelId="{EBA38F96-4A97-4B53-8074-57BA0A8C9FC9}" type="pres">
      <dgm:prSet presAssocID="{26B6712B-37EA-4B91-9B05-1EBC55844A7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8F6E467-32CB-46A5-A4C1-4BDF717179A5}" type="pres">
      <dgm:prSet presAssocID="{CF745574-7308-41F0-835B-7C9AEF86FEBE}" presName="centerShape" presStyleLbl="node0" presStyleIdx="0" presStyleCnt="1" custScaleX="113813" custScaleY="113613"/>
      <dgm:spPr/>
      <dgm:t>
        <a:bodyPr/>
        <a:lstStyle/>
        <a:p>
          <a:endParaRPr lang="en-GB"/>
        </a:p>
      </dgm:t>
    </dgm:pt>
    <dgm:pt modelId="{64F3ECA8-66F1-4DD4-A8E3-66A97276E585}" type="pres">
      <dgm:prSet presAssocID="{BC0C496C-6BC9-460F-8685-0115B01EF16F}" presName="parTrans" presStyleLbl="bgSibTrans2D1" presStyleIdx="0" presStyleCnt="8"/>
      <dgm:spPr/>
      <dgm:t>
        <a:bodyPr/>
        <a:lstStyle/>
        <a:p>
          <a:endParaRPr lang="en-GB"/>
        </a:p>
      </dgm:t>
    </dgm:pt>
    <dgm:pt modelId="{07839B53-62C7-401A-B4DB-C47A00AEFC6B}" type="pres">
      <dgm:prSet presAssocID="{66A52F99-943F-461D-92CB-83566765704E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6ACEA04-B8B3-4574-A065-1A2E4E0D69E9}" type="pres">
      <dgm:prSet presAssocID="{0BADF186-C1F7-4162-B509-C6384B18E827}" presName="parTrans" presStyleLbl="bgSibTrans2D1" presStyleIdx="1" presStyleCnt="8"/>
      <dgm:spPr/>
      <dgm:t>
        <a:bodyPr/>
        <a:lstStyle/>
        <a:p>
          <a:endParaRPr lang="en-GB"/>
        </a:p>
      </dgm:t>
    </dgm:pt>
    <dgm:pt modelId="{E78742BA-8149-41DB-ADAD-0E688E12FF57}" type="pres">
      <dgm:prSet presAssocID="{DD87E8DC-589D-4F4B-8EC0-73821491866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30144BC-7D53-4408-B51D-8514B3762417}" type="pres">
      <dgm:prSet presAssocID="{AAE4A18B-E7E7-44CB-B539-1CBDB7992F55}" presName="parTrans" presStyleLbl="bgSibTrans2D1" presStyleIdx="2" presStyleCnt="8"/>
      <dgm:spPr/>
      <dgm:t>
        <a:bodyPr/>
        <a:lstStyle/>
        <a:p>
          <a:endParaRPr lang="en-GB"/>
        </a:p>
      </dgm:t>
    </dgm:pt>
    <dgm:pt modelId="{ED09DC67-7201-4F85-955F-3467BD795C22}" type="pres">
      <dgm:prSet presAssocID="{42DAA6DF-81E8-49E6-9C3D-9A94B35FB4BD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EB999A5-0473-478F-8B8F-63ABA47920BB}" type="pres">
      <dgm:prSet presAssocID="{83C07BED-42F3-46BD-9A77-7752501EBCCA}" presName="parTrans" presStyleLbl="bgSibTrans2D1" presStyleIdx="3" presStyleCnt="8"/>
      <dgm:spPr/>
      <dgm:t>
        <a:bodyPr/>
        <a:lstStyle/>
        <a:p>
          <a:endParaRPr lang="en-GB"/>
        </a:p>
      </dgm:t>
    </dgm:pt>
    <dgm:pt modelId="{8FBBE272-5132-41AC-95CB-98756B0DCD40}" type="pres">
      <dgm:prSet presAssocID="{627631D4-F40B-4A08-9D81-E2F6BE00A9DE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C77E297-4BD5-4325-AB96-684A5B5EB353}" type="pres">
      <dgm:prSet presAssocID="{85668DD4-1D93-4160-9B36-CC7EFFEF6DA0}" presName="parTrans" presStyleLbl="bgSibTrans2D1" presStyleIdx="4" presStyleCnt="8"/>
      <dgm:spPr/>
      <dgm:t>
        <a:bodyPr/>
        <a:lstStyle/>
        <a:p>
          <a:endParaRPr lang="en-GB"/>
        </a:p>
      </dgm:t>
    </dgm:pt>
    <dgm:pt modelId="{6C58B54D-232D-406B-B06C-F5DF1A0DC733}" type="pres">
      <dgm:prSet presAssocID="{CE2C3583-341A-48C6-ACFE-DDD7D7E93FC4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45ACF3A-E67A-4CD5-B1A5-40A68D49336C}" type="pres">
      <dgm:prSet presAssocID="{E0290A8E-1FE8-479B-8318-57FD93C1BA4B}" presName="parTrans" presStyleLbl="bgSibTrans2D1" presStyleIdx="5" presStyleCnt="8"/>
      <dgm:spPr/>
      <dgm:t>
        <a:bodyPr/>
        <a:lstStyle/>
        <a:p>
          <a:endParaRPr lang="en-GB"/>
        </a:p>
      </dgm:t>
    </dgm:pt>
    <dgm:pt modelId="{D3A763A7-D9D3-40A9-BAF0-B45ADA8A1620}" type="pres">
      <dgm:prSet presAssocID="{DDE286E0-3268-4AD6-A0AB-F690C5C058C3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8F9DA69-C9F5-4EB8-B334-1197BECB6DEE}" type="pres">
      <dgm:prSet presAssocID="{84CA2FF5-44BB-4A6F-80FD-343BE7B44F9F}" presName="parTrans" presStyleLbl="bgSibTrans2D1" presStyleIdx="6" presStyleCnt="8"/>
      <dgm:spPr/>
      <dgm:t>
        <a:bodyPr/>
        <a:lstStyle/>
        <a:p>
          <a:endParaRPr lang="en-GB"/>
        </a:p>
      </dgm:t>
    </dgm:pt>
    <dgm:pt modelId="{B302A330-F699-4CC9-8292-80B6C1F5866B}" type="pres">
      <dgm:prSet presAssocID="{C00C69B6-5D63-48AA-A8E3-FC9277884C3F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F44F6B7-BF1D-458A-9059-85A5D5B56D0E}" type="pres">
      <dgm:prSet presAssocID="{18D9D9E7-724D-46C1-A7BF-044C8E7EA4C1}" presName="parTrans" presStyleLbl="bgSibTrans2D1" presStyleIdx="7" presStyleCnt="8"/>
      <dgm:spPr/>
      <dgm:t>
        <a:bodyPr/>
        <a:lstStyle/>
        <a:p>
          <a:endParaRPr lang="en-GB"/>
        </a:p>
      </dgm:t>
    </dgm:pt>
    <dgm:pt modelId="{2736DBEF-B33B-47B7-9F78-DF3B853E6C88}" type="pres">
      <dgm:prSet presAssocID="{9E28C891-4389-4245-A4F5-A0084A831318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9BEE4CF-4EDD-4001-8002-AC09C44A1A31}" type="presOf" srcId="{83C07BED-42F3-46BD-9A77-7752501EBCCA}" destId="{EEB999A5-0473-478F-8B8F-63ABA47920BB}" srcOrd="0" destOrd="0" presId="urn:microsoft.com/office/officeart/2005/8/layout/radial4"/>
    <dgm:cxn modelId="{E431805B-013D-45A3-90A0-060BDAA73239}" type="presOf" srcId="{42DAA6DF-81E8-49E6-9C3D-9A94B35FB4BD}" destId="{ED09DC67-7201-4F85-955F-3467BD795C22}" srcOrd="0" destOrd="0" presId="urn:microsoft.com/office/officeart/2005/8/layout/radial4"/>
    <dgm:cxn modelId="{A6E45493-90CD-44BB-9B53-94C167D7E39A}" type="presOf" srcId="{CE2C3583-341A-48C6-ACFE-DDD7D7E93FC4}" destId="{6C58B54D-232D-406B-B06C-F5DF1A0DC733}" srcOrd="0" destOrd="0" presId="urn:microsoft.com/office/officeart/2005/8/layout/radial4"/>
    <dgm:cxn modelId="{1A5446D6-CE84-4750-ADFF-5A5C4C5DC1A4}" type="presOf" srcId="{DD87E8DC-589D-4F4B-8EC0-73821491866F}" destId="{E78742BA-8149-41DB-ADAD-0E688E12FF57}" srcOrd="0" destOrd="0" presId="urn:microsoft.com/office/officeart/2005/8/layout/radial4"/>
    <dgm:cxn modelId="{EA215D60-620F-44E9-B680-00CFC1252D33}" srcId="{CF745574-7308-41F0-835B-7C9AEF86FEBE}" destId="{CE2C3583-341A-48C6-ACFE-DDD7D7E93FC4}" srcOrd="4" destOrd="0" parTransId="{85668DD4-1D93-4160-9B36-CC7EFFEF6DA0}" sibTransId="{96A09A15-8677-404F-910D-5BFC9E8E91A9}"/>
    <dgm:cxn modelId="{A7403591-6664-4695-8C56-4E349D21EF06}" type="presOf" srcId="{DDE286E0-3268-4AD6-A0AB-F690C5C058C3}" destId="{D3A763A7-D9D3-40A9-BAF0-B45ADA8A1620}" srcOrd="0" destOrd="0" presId="urn:microsoft.com/office/officeart/2005/8/layout/radial4"/>
    <dgm:cxn modelId="{E83F5457-C1A7-4B87-AF93-99C73DB4C16A}" srcId="{CF745574-7308-41F0-835B-7C9AEF86FEBE}" destId="{42DAA6DF-81E8-49E6-9C3D-9A94B35FB4BD}" srcOrd="2" destOrd="0" parTransId="{AAE4A18B-E7E7-44CB-B539-1CBDB7992F55}" sibTransId="{685B9702-38EE-42AC-9A9D-B3C7B7DE67F8}"/>
    <dgm:cxn modelId="{5E623704-51E4-4581-8D72-0DDDCBA293C1}" type="presOf" srcId="{AAE4A18B-E7E7-44CB-B539-1CBDB7992F55}" destId="{330144BC-7D53-4408-B51D-8514B3762417}" srcOrd="0" destOrd="0" presId="urn:microsoft.com/office/officeart/2005/8/layout/radial4"/>
    <dgm:cxn modelId="{ADA43A42-548E-4C5C-A63D-5437129C7AB5}" srcId="{26B6712B-37EA-4B91-9B05-1EBC55844A78}" destId="{CF745574-7308-41F0-835B-7C9AEF86FEBE}" srcOrd="0" destOrd="0" parTransId="{273D9417-91DD-4416-A9B0-114CD34B69C7}" sibTransId="{D8D8491B-8A60-48D4-9BF0-6822776E06BF}"/>
    <dgm:cxn modelId="{3C273CA6-395C-4CB2-AED0-80254C9EAE61}" srcId="{CF745574-7308-41F0-835B-7C9AEF86FEBE}" destId="{627631D4-F40B-4A08-9D81-E2F6BE00A9DE}" srcOrd="3" destOrd="0" parTransId="{83C07BED-42F3-46BD-9A77-7752501EBCCA}" sibTransId="{FFE64EBF-B16F-45CA-8A9E-CCC6EC0EBD19}"/>
    <dgm:cxn modelId="{92A78B82-E8E3-4063-9D24-F604FEDCEEF0}" type="presOf" srcId="{66A52F99-943F-461D-92CB-83566765704E}" destId="{07839B53-62C7-401A-B4DB-C47A00AEFC6B}" srcOrd="0" destOrd="0" presId="urn:microsoft.com/office/officeart/2005/8/layout/radial4"/>
    <dgm:cxn modelId="{8249361E-CC98-4732-8ABA-E0DD32E102A6}" srcId="{CF745574-7308-41F0-835B-7C9AEF86FEBE}" destId="{DD87E8DC-589D-4F4B-8EC0-73821491866F}" srcOrd="1" destOrd="0" parTransId="{0BADF186-C1F7-4162-B509-C6384B18E827}" sibTransId="{AB1B81E4-FA03-42C8-A915-D48DF62E6DB7}"/>
    <dgm:cxn modelId="{5CD3F281-7085-491E-8285-FBDE07823619}" type="presOf" srcId="{C00C69B6-5D63-48AA-A8E3-FC9277884C3F}" destId="{B302A330-F699-4CC9-8292-80B6C1F5866B}" srcOrd="0" destOrd="0" presId="urn:microsoft.com/office/officeart/2005/8/layout/radial4"/>
    <dgm:cxn modelId="{1EE36A58-F5CD-4544-BF62-E7EBC2F03ECC}" srcId="{CF745574-7308-41F0-835B-7C9AEF86FEBE}" destId="{DDE286E0-3268-4AD6-A0AB-F690C5C058C3}" srcOrd="5" destOrd="0" parTransId="{E0290A8E-1FE8-479B-8318-57FD93C1BA4B}" sibTransId="{04C9B8AA-6387-4FAB-A5A1-4426AC1E6AC8}"/>
    <dgm:cxn modelId="{E0BA5B2A-4F06-4513-A6DB-9D529D820484}" type="presOf" srcId="{0BADF186-C1F7-4162-B509-C6384B18E827}" destId="{D6ACEA04-B8B3-4574-A065-1A2E4E0D69E9}" srcOrd="0" destOrd="0" presId="urn:microsoft.com/office/officeart/2005/8/layout/radial4"/>
    <dgm:cxn modelId="{E61AF93F-6FC5-42CA-B2B0-0916C87865ED}" type="presOf" srcId="{18D9D9E7-724D-46C1-A7BF-044C8E7EA4C1}" destId="{FF44F6B7-BF1D-458A-9059-85A5D5B56D0E}" srcOrd="0" destOrd="0" presId="urn:microsoft.com/office/officeart/2005/8/layout/radial4"/>
    <dgm:cxn modelId="{3E4FCDFE-D437-4CE2-83D7-20CFD8E2776A}" type="presOf" srcId="{CF745574-7308-41F0-835B-7C9AEF86FEBE}" destId="{C8F6E467-32CB-46A5-A4C1-4BDF717179A5}" srcOrd="0" destOrd="0" presId="urn:microsoft.com/office/officeart/2005/8/layout/radial4"/>
    <dgm:cxn modelId="{3AD2E7B9-68B6-4B5A-B91B-08BF918D4E4C}" srcId="{26B6712B-37EA-4B91-9B05-1EBC55844A78}" destId="{105290F7-2F54-4D76-82C6-8EB9BCAAF54C}" srcOrd="1" destOrd="0" parTransId="{50BB5B92-A4D7-4CF6-835A-80A2D1E85C25}" sibTransId="{D79EA6BF-1F6F-46DE-8EB6-0CAAFB44A910}"/>
    <dgm:cxn modelId="{6A2BC1B2-EBE1-4460-82DC-24C4B7054709}" type="presOf" srcId="{26B6712B-37EA-4B91-9B05-1EBC55844A78}" destId="{EBA38F96-4A97-4B53-8074-57BA0A8C9FC9}" srcOrd="0" destOrd="0" presId="urn:microsoft.com/office/officeart/2005/8/layout/radial4"/>
    <dgm:cxn modelId="{2FF80042-7A94-49DE-9362-5B48498ACB67}" type="presOf" srcId="{627631D4-F40B-4A08-9D81-E2F6BE00A9DE}" destId="{8FBBE272-5132-41AC-95CB-98756B0DCD40}" srcOrd="0" destOrd="0" presId="urn:microsoft.com/office/officeart/2005/8/layout/radial4"/>
    <dgm:cxn modelId="{759A5704-EE38-4D22-A89A-5C0ECC7E94DD}" srcId="{CF745574-7308-41F0-835B-7C9AEF86FEBE}" destId="{66A52F99-943F-461D-92CB-83566765704E}" srcOrd="0" destOrd="0" parTransId="{BC0C496C-6BC9-460F-8685-0115B01EF16F}" sibTransId="{8F396A86-3EEF-4046-B0A9-C6423B25CDCA}"/>
    <dgm:cxn modelId="{D7215C4E-0F3D-443B-9832-38B8D98FB285}" srcId="{CF745574-7308-41F0-835B-7C9AEF86FEBE}" destId="{C00C69B6-5D63-48AA-A8E3-FC9277884C3F}" srcOrd="6" destOrd="0" parTransId="{84CA2FF5-44BB-4A6F-80FD-343BE7B44F9F}" sibTransId="{1E32EDBE-486C-4F55-9E49-AD094AD6CF6D}"/>
    <dgm:cxn modelId="{ADFBD044-AA6C-4381-A098-06E85082CE23}" type="presOf" srcId="{84CA2FF5-44BB-4A6F-80FD-343BE7B44F9F}" destId="{78F9DA69-C9F5-4EB8-B334-1197BECB6DEE}" srcOrd="0" destOrd="0" presId="urn:microsoft.com/office/officeart/2005/8/layout/radial4"/>
    <dgm:cxn modelId="{39D2959C-18C5-4ECF-86B1-F33C7DD7F8EA}" type="presOf" srcId="{E0290A8E-1FE8-479B-8318-57FD93C1BA4B}" destId="{645ACF3A-E67A-4CD5-B1A5-40A68D49336C}" srcOrd="0" destOrd="0" presId="urn:microsoft.com/office/officeart/2005/8/layout/radial4"/>
    <dgm:cxn modelId="{CE72B66F-735E-445A-849D-D6D54A7715D2}" type="presOf" srcId="{85668DD4-1D93-4160-9B36-CC7EFFEF6DA0}" destId="{BC77E297-4BD5-4325-AB96-684A5B5EB353}" srcOrd="0" destOrd="0" presId="urn:microsoft.com/office/officeart/2005/8/layout/radial4"/>
    <dgm:cxn modelId="{AB32042F-B375-455A-AD8A-50D2B49BE2D7}" type="presOf" srcId="{9E28C891-4389-4245-A4F5-A0084A831318}" destId="{2736DBEF-B33B-47B7-9F78-DF3B853E6C88}" srcOrd="0" destOrd="0" presId="urn:microsoft.com/office/officeart/2005/8/layout/radial4"/>
    <dgm:cxn modelId="{6B2B2516-8FD6-4EB5-9B69-834C9550D213}" srcId="{CF745574-7308-41F0-835B-7C9AEF86FEBE}" destId="{9E28C891-4389-4245-A4F5-A0084A831318}" srcOrd="7" destOrd="0" parTransId="{18D9D9E7-724D-46C1-A7BF-044C8E7EA4C1}" sibTransId="{0B1D134F-A8A4-42B4-BBF9-5E7F65BC5E1B}"/>
    <dgm:cxn modelId="{BF6308CF-1D65-4553-9FBA-3C4C180779A7}" type="presOf" srcId="{BC0C496C-6BC9-460F-8685-0115B01EF16F}" destId="{64F3ECA8-66F1-4DD4-A8E3-66A97276E585}" srcOrd="0" destOrd="0" presId="urn:microsoft.com/office/officeart/2005/8/layout/radial4"/>
    <dgm:cxn modelId="{EBF76F07-708C-4EE7-B96C-1DA52A1FE490}" type="presParOf" srcId="{EBA38F96-4A97-4B53-8074-57BA0A8C9FC9}" destId="{C8F6E467-32CB-46A5-A4C1-4BDF717179A5}" srcOrd="0" destOrd="0" presId="urn:microsoft.com/office/officeart/2005/8/layout/radial4"/>
    <dgm:cxn modelId="{45421C75-927E-4E7D-8792-D753B8B26482}" type="presParOf" srcId="{EBA38F96-4A97-4B53-8074-57BA0A8C9FC9}" destId="{64F3ECA8-66F1-4DD4-A8E3-66A97276E585}" srcOrd="1" destOrd="0" presId="urn:microsoft.com/office/officeart/2005/8/layout/radial4"/>
    <dgm:cxn modelId="{FF539350-06DF-41F5-B08E-53041A108C04}" type="presParOf" srcId="{EBA38F96-4A97-4B53-8074-57BA0A8C9FC9}" destId="{07839B53-62C7-401A-B4DB-C47A00AEFC6B}" srcOrd="2" destOrd="0" presId="urn:microsoft.com/office/officeart/2005/8/layout/radial4"/>
    <dgm:cxn modelId="{DB9A16AB-645D-4AC3-9A1D-D80BDF939004}" type="presParOf" srcId="{EBA38F96-4A97-4B53-8074-57BA0A8C9FC9}" destId="{D6ACEA04-B8B3-4574-A065-1A2E4E0D69E9}" srcOrd="3" destOrd="0" presId="urn:microsoft.com/office/officeart/2005/8/layout/radial4"/>
    <dgm:cxn modelId="{4B175835-CBB0-472E-A72D-15D7E665304C}" type="presParOf" srcId="{EBA38F96-4A97-4B53-8074-57BA0A8C9FC9}" destId="{E78742BA-8149-41DB-ADAD-0E688E12FF57}" srcOrd="4" destOrd="0" presId="urn:microsoft.com/office/officeart/2005/8/layout/radial4"/>
    <dgm:cxn modelId="{69C71B0F-308F-421E-BF5B-C3F827C92215}" type="presParOf" srcId="{EBA38F96-4A97-4B53-8074-57BA0A8C9FC9}" destId="{330144BC-7D53-4408-B51D-8514B3762417}" srcOrd="5" destOrd="0" presId="urn:microsoft.com/office/officeart/2005/8/layout/radial4"/>
    <dgm:cxn modelId="{29E0E146-B9B0-42AC-BF1B-9060FAA7C1D4}" type="presParOf" srcId="{EBA38F96-4A97-4B53-8074-57BA0A8C9FC9}" destId="{ED09DC67-7201-4F85-955F-3467BD795C22}" srcOrd="6" destOrd="0" presId="urn:microsoft.com/office/officeart/2005/8/layout/radial4"/>
    <dgm:cxn modelId="{10681B36-114F-47BB-B923-1B13B7F07D7F}" type="presParOf" srcId="{EBA38F96-4A97-4B53-8074-57BA0A8C9FC9}" destId="{EEB999A5-0473-478F-8B8F-63ABA47920BB}" srcOrd="7" destOrd="0" presId="urn:microsoft.com/office/officeart/2005/8/layout/radial4"/>
    <dgm:cxn modelId="{03BA4B2A-2BA8-46C3-9B45-F4816155BB52}" type="presParOf" srcId="{EBA38F96-4A97-4B53-8074-57BA0A8C9FC9}" destId="{8FBBE272-5132-41AC-95CB-98756B0DCD40}" srcOrd="8" destOrd="0" presId="urn:microsoft.com/office/officeart/2005/8/layout/radial4"/>
    <dgm:cxn modelId="{36007EE9-E6FF-4967-A4BA-E444BFA409AF}" type="presParOf" srcId="{EBA38F96-4A97-4B53-8074-57BA0A8C9FC9}" destId="{BC77E297-4BD5-4325-AB96-684A5B5EB353}" srcOrd="9" destOrd="0" presId="urn:microsoft.com/office/officeart/2005/8/layout/radial4"/>
    <dgm:cxn modelId="{47F01743-C659-401F-B8F4-CF1975131633}" type="presParOf" srcId="{EBA38F96-4A97-4B53-8074-57BA0A8C9FC9}" destId="{6C58B54D-232D-406B-B06C-F5DF1A0DC733}" srcOrd="10" destOrd="0" presId="urn:microsoft.com/office/officeart/2005/8/layout/radial4"/>
    <dgm:cxn modelId="{2B864BA1-C329-49E3-8334-6F4C18CC03A5}" type="presParOf" srcId="{EBA38F96-4A97-4B53-8074-57BA0A8C9FC9}" destId="{645ACF3A-E67A-4CD5-B1A5-40A68D49336C}" srcOrd="11" destOrd="0" presId="urn:microsoft.com/office/officeart/2005/8/layout/radial4"/>
    <dgm:cxn modelId="{068E2800-C4CD-4A94-B1B7-F0AB71CC2851}" type="presParOf" srcId="{EBA38F96-4A97-4B53-8074-57BA0A8C9FC9}" destId="{D3A763A7-D9D3-40A9-BAF0-B45ADA8A1620}" srcOrd="12" destOrd="0" presId="urn:microsoft.com/office/officeart/2005/8/layout/radial4"/>
    <dgm:cxn modelId="{03DD9907-311E-4251-94BF-92A9D102A52C}" type="presParOf" srcId="{EBA38F96-4A97-4B53-8074-57BA0A8C9FC9}" destId="{78F9DA69-C9F5-4EB8-B334-1197BECB6DEE}" srcOrd="13" destOrd="0" presId="urn:microsoft.com/office/officeart/2005/8/layout/radial4"/>
    <dgm:cxn modelId="{28C22C5D-6364-4EF6-802A-BE68D1C46B51}" type="presParOf" srcId="{EBA38F96-4A97-4B53-8074-57BA0A8C9FC9}" destId="{B302A330-F699-4CC9-8292-80B6C1F5866B}" srcOrd="14" destOrd="0" presId="urn:microsoft.com/office/officeart/2005/8/layout/radial4"/>
    <dgm:cxn modelId="{06FB5E90-728C-4C08-8FD2-93DE1E018482}" type="presParOf" srcId="{EBA38F96-4A97-4B53-8074-57BA0A8C9FC9}" destId="{FF44F6B7-BF1D-458A-9059-85A5D5B56D0E}" srcOrd="15" destOrd="0" presId="urn:microsoft.com/office/officeart/2005/8/layout/radial4"/>
    <dgm:cxn modelId="{D85200C0-E4B7-4C51-A1F1-BBC75123F2AC}" type="presParOf" srcId="{EBA38F96-4A97-4B53-8074-57BA0A8C9FC9}" destId="{2736DBEF-B33B-47B7-9F78-DF3B853E6C88}" srcOrd="1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F6E467-32CB-46A5-A4C1-4BDF717179A5}">
      <dsp:nvSpPr>
        <dsp:cNvPr id="0" name=""/>
        <dsp:cNvSpPr/>
      </dsp:nvSpPr>
      <dsp:spPr>
        <a:xfrm>
          <a:off x="4003426" y="3380943"/>
          <a:ext cx="2508746" cy="2504338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smtClean="0"/>
            <a:t>How our </a:t>
          </a:r>
          <a:r>
            <a:rPr lang="en-GB" sz="1000" kern="1200" dirty="0" err="1" smtClean="0"/>
            <a:t>our</a:t>
          </a:r>
          <a:r>
            <a:rPr lang="en-GB" sz="1000" kern="1200" dirty="0" smtClean="0"/>
            <a:t> </a:t>
          </a:r>
          <a:r>
            <a:rPr lang="en-GB" sz="1000" kern="1200" dirty="0" err="1" smtClean="0"/>
            <a:t>safegruaidng</a:t>
          </a:r>
          <a:r>
            <a:rPr lang="en-GB" sz="1000" kern="1200" dirty="0" smtClean="0"/>
            <a:t> fits </a:t>
          </a:r>
          <a:r>
            <a:rPr lang="en-GB" sz="1000" kern="1200" dirty="0" err="1" smtClean="0"/>
            <a:t>iwthin</a:t>
          </a:r>
          <a:r>
            <a:rPr lang="en-GB" sz="1000" kern="1200" dirty="0" smtClean="0"/>
            <a:t> our school ethos and </a:t>
          </a:r>
          <a:r>
            <a:rPr lang="en-GB" sz="1000" kern="1200" dirty="0" err="1" smtClean="0"/>
            <a:t>valuesHigh</a:t>
          </a:r>
          <a:r>
            <a:rPr lang="en-GB" sz="1000" kern="1200" baseline="0" dirty="0" smtClean="0"/>
            <a:t> Achievement and Success with a Smile!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baseline="0" dirty="0" smtClean="0"/>
            <a:t>Friendship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baseline="0" dirty="0" smtClean="0"/>
            <a:t>Effort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baseline="0" dirty="0" smtClean="0"/>
            <a:t>Determination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baseline="0" dirty="0" smtClean="0"/>
            <a:t>Good Manners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baseline="0" dirty="0" smtClean="0"/>
            <a:t>Mutual Respect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baseline="0" dirty="0" smtClean="0"/>
            <a:t>Tolerance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baseline="0" dirty="0" smtClean="0"/>
            <a:t>Democracy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baseline="0" dirty="0" smtClean="0"/>
            <a:t>Rule of Law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baseline="0" dirty="0" smtClean="0"/>
            <a:t>Individual </a:t>
          </a:r>
          <a:r>
            <a:rPr lang="en-GB" sz="1000" kern="1200" baseline="0" smtClean="0"/>
            <a:t>Liberty </a:t>
          </a:r>
          <a:endParaRPr lang="en-GB" sz="1000" kern="1200" dirty="0"/>
        </a:p>
      </dsp:txBody>
      <dsp:txXfrm>
        <a:off x="4370823" y="3747695"/>
        <a:ext cx="1773952" cy="1770834"/>
      </dsp:txXfrm>
    </dsp:sp>
    <dsp:sp modelId="{64F3ECA8-66F1-4DD4-A8E3-66A97276E585}">
      <dsp:nvSpPr>
        <dsp:cNvPr id="0" name=""/>
        <dsp:cNvSpPr/>
      </dsp:nvSpPr>
      <dsp:spPr>
        <a:xfrm rot="10800000">
          <a:off x="1062622" y="4319003"/>
          <a:ext cx="2779059" cy="628217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839B53-62C7-401A-B4DB-C47A00AEFC6B}">
      <dsp:nvSpPr>
        <dsp:cNvPr id="0" name=""/>
        <dsp:cNvSpPr/>
      </dsp:nvSpPr>
      <dsp:spPr>
        <a:xfrm>
          <a:off x="291128" y="4015916"/>
          <a:ext cx="1542989" cy="123439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Professional Development &amp; Training</a:t>
          </a:r>
          <a:endParaRPr lang="en-GB" sz="1900" kern="1200" dirty="0"/>
        </a:p>
      </dsp:txBody>
      <dsp:txXfrm>
        <a:off x="327282" y="4052070"/>
        <a:ext cx="1470681" cy="1162083"/>
      </dsp:txXfrm>
    </dsp:sp>
    <dsp:sp modelId="{D6ACEA04-B8B3-4574-A065-1A2E4E0D69E9}">
      <dsp:nvSpPr>
        <dsp:cNvPr id="0" name=""/>
        <dsp:cNvSpPr/>
      </dsp:nvSpPr>
      <dsp:spPr>
        <a:xfrm rot="12342857">
          <a:off x="1340449" y="3101764"/>
          <a:ext cx="2779452" cy="628217"/>
        </a:xfrm>
        <a:prstGeom prst="leftArrow">
          <a:avLst>
            <a:gd name="adj1" fmla="val 60000"/>
            <a:gd name="adj2" fmla="val 50000"/>
          </a:avLst>
        </a:prstGeom>
        <a:solidFill>
          <a:srgbClr val="D669E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8742BA-8149-41DB-ADAD-0E688E12FF57}">
      <dsp:nvSpPr>
        <dsp:cNvPr id="0" name=""/>
        <dsp:cNvSpPr/>
      </dsp:nvSpPr>
      <dsp:spPr>
        <a:xfrm>
          <a:off x="706581" y="2195697"/>
          <a:ext cx="1542989" cy="1234391"/>
        </a:xfrm>
        <a:prstGeom prst="roundRect">
          <a:avLst>
            <a:gd name="adj" fmla="val 10000"/>
          </a:avLst>
        </a:prstGeom>
        <a:solidFill>
          <a:srgbClr val="D669E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Monitoring Impact &amp; Outcomes</a:t>
          </a:r>
          <a:endParaRPr lang="en-GB" sz="1900" kern="1200" dirty="0"/>
        </a:p>
      </dsp:txBody>
      <dsp:txXfrm>
        <a:off x="742735" y="2231851"/>
        <a:ext cx="1470681" cy="1162083"/>
      </dsp:txXfrm>
    </dsp:sp>
    <dsp:sp modelId="{330144BC-7D53-4408-B51D-8514B3762417}">
      <dsp:nvSpPr>
        <dsp:cNvPr id="0" name=""/>
        <dsp:cNvSpPr/>
      </dsp:nvSpPr>
      <dsp:spPr>
        <a:xfrm rot="13885714">
          <a:off x="2118737" y="2125958"/>
          <a:ext cx="2780333" cy="628217"/>
        </a:xfrm>
        <a:prstGeom prst="leftArrow">
          <a:avLst>
            <a:gd name="adj1" fmla="val 60000"/>
            <a:gd name="adj2" fmla="val 5000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09DC67-7201-4F85-955F-3467BD795C22}">
      <dsp:nvSpPr>
        <dsp:cNvPr id="0" name=""/>
        <dsp:cNvSpPr/>
      </dsp:nvSpPr>
      <dsp:spPr>
        <a:xfrm>
          <a:off x="1870655" y="735995"/>
          <a:ext cx="1542989" cy="1234391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>
              <a:solidFill>
                <a:schemeClr val="accent6">
                  <a:lumMod val="75000"/>
                </a:schemeClr>
              </a:solidFill>
            </a:rPr>
            <a:t>Policies &amp; Procedures</a:t>
          </a:r>
          <a:endParaRPr lang="en-GB" sz="1900" kern="1200" dirty="0">
            <a:solidFill>
              <a:schemeClr val="accent6">
                <a:lumMod val="75000"/>
              </a:schemeClr>
            </a:solidFill>
          </a:endParaRPr>
        </a:p>
      </dsp:txBody>
      <dsp:txXfrm>
        <a:off x="1906809" y="772149"/>
        <a:ext cx="1470681" cy="1162083"/>
      </dsp:txXfrm>
    </dsp:sp>
    <dsp:sp modelId="{EEB999A5-0473-478F-8B8F-63ABA47920BB}">
      <dsp:nvSpPr>
        <dsp:cNvPr id="0" name=""/>
        <dsp:cNvSpPr/>
      </dsp:nvSpPr>
      <dsp:spPr>
        <a:xfrm rot="15428571">
          <a:off x="3243185" y="1584665"/>
          <a:ext cx="2781039" cy="628217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BBE272-5132-41AC-95CB-98756B0DCD40}">
      <dsp:nvSpPr>
        <dsp:cNvPr id="0" name=""/>
        <dsp:cNvSpPr/>
      </dsp:nvSpPr>
      <dsp:spPr>
        <a:xfrm>
          <a:off x="3552790" y="-74078"/>
          <a:ext cx="1542989" cy="123439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Pastoral Care</a:t>
          </a:r>
          <a:endParaRPr lang="en-GB" sz="1900" kern="1200" dirty="0"/>
        </a:p>
      </dsp:txBody>
      <dsp:txXfrm>
        <a:off x="3588944" y="-37924"/>
        <a:ext cx="1470681" cy="1162083"/>
      </dsp:txXfrm>
    </dsp:sp>
    <dsp:sp modelId="{BC77E297-4BD5-4325-AB96-684A5B5EB353}">
      <dsp:nvSpPr>
        <dsp:cNvPr id="0" name=""/>
        <dsp:cNvSpPr/>
      </dsp:nvSpPr>
      <dsp:spPr>
        <a:xfrm rot="16971429">
          <a:off x="4491375" y="1584665"/>
          <a:ext cx="2781039" cy="628217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58B54D-232D-406B-B06C-F5DF1A0DC733}">
      <dsp:nvSpPr>
        <dsp:cNvPr id="0" name=""/>
        <dsp:cNvSpPr/>
      </dsp:nvSpPr>
      <dsp:spPr>
        <a:xfrm>
          <a:off x="5419819" y="-74078"/>
          <a:ext cx="1542989" cy="123439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Curriculum, Learning &amp; Teaching</a:t>
          </a:r>
          <a:endParaRPr lang="en-GB" sz="1900" kern="1200" dirty="0"/>
        </a:p>
      </dsp:txBody>
      <dsp:txXfrm>
        <a:off x="5455973" y="-37924"/>
        <a:ext cx="1470681" cy="1162083"/>
      </dsp:txXfrm>
    </dsp:sp>
    <dsp:sp modelId="{645ACF3A-E67A-4CD5-B1A5-40A68D49336C}">
      <dsp:nvSpPr>
        <dsp:cNvPr id="0" name=""/>
        <dsp:cNvSpPr/>
      </dsp:nvSpPr>
      <dsp:spPr>
        <a:xfrm rot="18514286">
          <a:off x="5616528" y="2125958"/>
          <a:ext cx="2780333" cy="628217"/>
        </a:xfrm>
        <a:prstGeom prst="leftArrow">
          <a:avLst>
            <a:gd name="adj1" fmla="val 60000"/>
            <a:gd name="adj2" fmla="val 50000"/>
          </a:avLst>
        </a:prstGeom>
        <a:solidFill>
          <a:srgbClr val="FF66CC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A763A7-D9D3-40A9-BAF0-B45ADA8A1620}">
      <dsp:nvSpPr>
        <dsp:cNvPr id="0" name=""/>
        <dsp:cNvSpPr/>
      </dsp:nvSpPr>
      <dsp:spPr>
        <a:xfrm>
          <a:off x="7101955" y="735995"/>
          <a:ext cx="1542989" cy="1234391"/>
        </a:xfrm>
        <a:prstGeom prst="roundRect">
          <a:avLst>
            <a:gd name="adj" fmla="val 10000"/>
          </a:avLst>
        </a:prstGeom>
        <a:solidFill>
          <a:srgbClr val="FF66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>
              <a:solidFill>
                <a:schemeClr val="accent6">
                  <a:lumMod val="75000"/>
                </a:schemeClr>
              </a:solidFill>
            </a:rPr>
            <a:t>Early</a:t>
          </a:r>
          <a:r>
            <a:rPr lang="en-GB" sz="1900" kern="1200" dirty="0" smtClean="0"/>
            <a:t> </a:t>
          </a:r>
          <a:r>
            <a:rPr lang="en-GB" sz="1900" kern="1200" dirty="0" smtClean="0">
              <a:solidFill>
                <a:schemeClr val="accent6">
                  <a:lumMod val="75000"/>
                </a:schemeClr>
              </a:solidFill>
            </a:rPr>
            <a:t>Help</a:t>
          </a:r>
          <a:endParaRPr lang="en-GB" sz="1900" kern="1200" dirty="0">
            <a:solidFill>
              <a:schemeClr val="accent6">
                <a:lumMod val="75000"/>
              </a:schemeClr>
            </a:solidFill>
          </a:endParaRPr>
        </a:p>
      </dsp:txBody>
      <dsp:txXfrm>
        <a:off x="7138109" y="772149"/>
        <a:ext cx="1470681" cy="1162083"/>
      </dsp:txXfrm>
    </dsp:sp>
    <dsp:sp modelId="{78F9DA69-C9F5-4EB8-B334-1197BECB6DEE}">
      <dsp:nvSpPr>
        <dsp:cNvPr id="0" name=""/>
        <dsp:cNvSpPr/>
      </dsp:nvSpPr>
      <dsp:spPr>
        <a:xfrm rot="20057143">
          <a:off x="6395697" y="3101764"/>
          <a:ext cx="2779452" cy="62821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02A330-F699-4CC9-8292-80B6C1F5866B}">
      <dsp:nvSpPr>
        <dsp:cNvPr id="0" name=""/>
        <dsp:cNvSpPr/>
      </dsp:nvSpPr>
      <dsp:spPr>
        <a:xfrm>
          <a:off x="8266029" y="2195697"/>
          <a:ext cx="1542989" cy="123439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School Targeted &amp; Specialist Support</a:t>
          </a:r>
          <a:endParaRPr lang="en-GB" sz="1900" kern="1200" dirty="0"/>
        </a:p>
      </dsp:txBody>
      <dsp:txXfrm>
        <a:off x="8302183" y="2231851"/>
        <a:ext cx="1470681" cy="1162083"/>
      </dsp:txXfrm>
    </dsp:sp>
    <dsp:sp modelId="{FF44F6B7-BF1D-458A-9059-85A5D5B56D0E}">
      <dsp:nvSpPr>
        <dsp:cNvPr id="0" name=""/>
        <dsp:cNvSpPr/>
      </dsp:nvSpPr>
      <dsp:spPr>
        <a:xfrm>
          <a:off x="6673917" y="4319003"/>
          <a:ext cx="2779059" cy="62821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36DBEF-B33B-47B7-9F78-DF3B853E6C88}">
      <dsp:nvSpPr>
        <dsp:cNvPr id="0" name=""/>
        <dsp:cNvSpPr/>
      </dsp:nvSpPr>
      <dsp:spPr>
        <a:xfrm>
          <a:off x="8681482" y="4015916"/>
          <a:ext cx="1542989" cy="123439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Community Engagement &amp; Contextual Safeguarding</a:t>
          </a:r>
          <a:endParaRPr lang="en-GB" sz="1900" kern="1200" dirty="0"/>
        </a:p>
      </dsp:txBody>
      <dsp:txXfrm>
        <a:off x="8717636" y="4052070"/>
        <a:ext cx="1470681" cy="1162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AD76F-A2F4-4CD8-AC0B-1AF39F3F6D66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355B79-E470-47BB-A061-31E0520E7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448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FF51B-1D72-49BE-8A44-BB5E31B4BD69}" type="datetime1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184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B3381-B505-4806-B25C-9C004D205163}" type="datetime1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798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A892A-5BE7-4A7F-BDFD-F16A612822B5}" type="datetime1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41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52D1D-F5DD-4B46-A435-91AC8D16FA3A}" type="datetime1">
              <a:rPr lang="en-GB" smtClean="0"/>
              <a:t>20/07/2021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00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2F547-A540-4543-8D0C-474C1F58905D}" type="datetime1">
              <a:rPr lang="en-GB" smtClean="0"/>
              <a:t>20/07/2021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370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0E9E1-69AA-4018-994A-AC6156D67A47}" type="datetime1">
              <a:rPr lang="en-GB" smtClean="0"/>
              <a:t>20/07/2021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736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FE540-B0D5-4AE3-88CD-DA370A4C3400}" type="datetime1">
              <a:rPr lang="en-GB" smtClean="0"/>
              <a:t>20/07/2021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056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2B578-1823-4B34-A540-5A8D7C9EB578}" type="datetime1">
              <a:rPr lang="en-GB" smtClean="0"/>
              <a:t>20/07/2021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587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9113-983B-45B6-AFB1-AB6EBBABD8C2}" type="datetime1">
              <a:rPr lang="en-GB" smtClean="0"/>
              <a:t>20/07/2021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667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88DD4-2E11-43DE-9834-F9A01566FEED}" type="datetime1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967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06CFD-2224-4C60-99CE-094CAB4D2ABF}" type="datetime1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18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EAF7C-8735-4E73-9C0A-9297AD95D7E1}" type="datetime1">
              <a:rPr lang="en-GB" smtClean="0"/>
              <a:t>20/07/2021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education.safeguarding@surreycc.gov.uk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79AA3-D4D0-460F-8EA4-BEF39B96D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4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Wallace Fields Infant School &amp; Nursery</a:t>
            </a:r>
            <a:br>
              <a:rPr lang="en-GB" dirty="0" smtClean="0"/>
            </a:br>
            <a:r>
              <a:rPr lang="en-GB" dirty="0" smtClean="0"/>
              <a:t>Safeguarding and Wellbeing offer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education.safeguarding@surreycc.gov.uk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636" y="3509963"/>
            <a:ext cx="1581596" cy="22710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474" y="3509963"/>
            <a:ext cx="2839051" cy="2296510"/>
          </a:xfrm>
          <a:prstGeom prst="rect">
            <a:avLst/>
          </a:prstGeom>
        </p:spPr>
      </p:pic>
      <p:pic>
        <p:nvPicPr>
          <p:cNvPr id="9" name="Picture 8" descr="South Farnham Educational Trust - About U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2811" y="3509963"/>
            <a:ext cx="2516778" cy="22710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7269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657" y="875620"/>
            <a:ext cx="11756571" cy="93866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is the Wallace Fields Infant School Safeguarding &amp; Wellbeing Offer?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031999"/>
            <a:ext cx="9260114" cy="3904344"/>
          </a:xfrm>
        </p:spPr>
        <p:txBody>
          <a:bodyPr>
            <a:normAutofit/>
          </a:bodyPr>
          <a:lstStyle/>
          <a:p>
            <a:r>
              <a:rPr lang="en-GB" dirty="0" smtClean="0"/>
              <a:t>It is </a:t>
            </a:r>
            <a:r>
              <a:rPr lang="en-GB" dirty="0"/>
              <a:t>the </a:t>
            </a:r>
            <a:r>
              <a:rPr lang="en-GB" dirty="0" smtClean="0"/>
              <a:t>safeguarding and wellbeing activity and provision in school that will:</a:t>
            </a: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 smtClean="0"/>
              <a:t>protect</a:t>
            </a:r>
            <a:r>
              <a:rPr lang="en-GB" dirty="0" smtClean="0"/>
              <a:t> </a:t>
            </a:r>
            <a:r>
              <a:rPr lang="en-GB" dirty="0"/>
              <a:t>children from maltreatment </a:t>
            </a:r>
            <a:r>
              <a:rPr lang="en-GB" dirty="0" smtClean="0"/>
              <a:t>and harm</a:t>
            </a: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 smtClean="0"/>
              <a:t>prevent </a:t>
            </a:r>
            <a:r>
              <a:rPr lang="en-GB" dirty="0"/>
              <a:t>impairment of children’s health or </a:t>
            </a:r>
            <a:r>
              <a:rPr lang="en-GB" dirty="0" smtClean="0"/>
              <a:t>development </a:t>
            </a: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ensure </a:t>
            </a:r>
            <a:r>
              <a:rPr lang="en-GB" dirty="0"/>
              <a:t>that children grow up in circumstances consistent with the provision of </a:t>
            </a:r>
            <a:r>
              <a:rPr lang="en-GB" b="1" dirty="0"/>
              <a:t>safe and effective care </a:t>
            </a:r>
            <a:r>
              <a:rPr lang="en-GB" b="1" dirty="0" smtClean="0"/>
              <a:t> </a:t>
            </a:r>
            <a:endParaRPr lang="en-GB" b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 smtClean="0"/>
              <a:t>take </a:t>
            </a:r>
            <a:r>
              <a:rPr lang="en-GB" b="1" dirty="0"/>
              <a:t>action </a:t>
            </a:r>
            <a:r>
              <a:rPr lang="en-GB" dirty="0"/>
              <a:t>to enable all children to have the </a:t>
            </a:r>
            <a:r>
              <a:rPr lang="en-GB" b="1" dirty="0"/>
              <a:t>best outcomes </a:t>
            </a:r>
          </a:p>
          <a:p>
            <a:pPr algn="l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970697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1460040"/>
              </p:ext>
            </p:extLst>
          </p:nvPr>
        </p:nvGraphicFramePr>
        <p:xfrm>
          <a:off x="838200" y="365760"/>
          <a:ext cx="10515600" cy="5811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901616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339969"/>
            <a:ext cx="6172200" cy="5521081"/>
          </a:xfrm>
        </p:spPr>
        <p:txBody>
          <a:bodyPr>
            <a:normAutofit/>
          </a:bodyPr>
          <a:lstStyle/>
          <a:p>
            <a:r>
              <a:rPr lang="en-GB" sz="1800" dirty="0" smtClean="0"/>
              <a:t>Safeguarding Training Development plan based on Surrey Safeguarding Board training pathway</a:t>
            </a:r>
          </a:p>
          <a:p>
            <a:r>
              <a:rPr lang="en-GB" sz="1800" dirty="0" err="1" smtClean="0"/>
              <a:t>Educare</a:t>
            </a:r>
            <a:r>
              <a:rPr lang="en-GB" sz="1800" dirty="0" smtClean="0"/>
              <a:t> online based training</a:t>
            </a:r>
          </a:p>
          <a:p>
            <a:r>
              <a:rPr lang="en-GB" sz="1800" dirty="0" smtClean="0"/>
              <a:t>Regular safeguarding training delivered in staff meetings and as email alerts</a:t>
            </a:r>
          </a:p>
          <a:p>
            <a:r>
              <a:rPr lang="en-GB" sz="1800" dirty="0" smtClean="0"/>
              <a:t>Developing expertise – ELSA, bereavement training, coaching, mentoring</a:t>
            </a:r>
          </a:p>
          <a:p>
            <a:r>
              <a:rPr lang="en-GB" sz="1800" dirty="0" smtClean="0"/>
              <a:t>Working with families</a:t>
            </a:r>
          </a:p>
          <a:p>
            <a:r>
              <a:rPr lang="en-GB" sz="1800" dirty="0" smtClean="0"/>
              <a:t>School to school support via the CLTSA we offer safeguarding training opportunities.</a:t>
            </a:r>
          </a:p>
          <a:p>
            <a:r>
              <a:rPr lang="en-GB" sz="1800" dirty="0" smtClean="0"/>
              <a:t>The DSL attends the DSL network meetings each term and disseminates this training at staff meetings.</a:t>
            </a:r>
          </a:p>
          <a:p>
            <a:r>
              <a:rPr lang="en-GB" sz="1800" dirty="0" smtClean="0"/>
              <a:t>Training on CPOMS</a:t>
            </a:r>
          </a:p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471" y="601575"/>
            <a:ext cx="4721494" cy="377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3256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560" y="1266092"/>
            <a:ext cx="4242068" cy="339031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00468" y="647114"/>
            <a:ext cx="597876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Safe Environment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PSHCE association informed medium term planning taught progressively across all year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PSHCE lessons and circle times based on need of individual classes and children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Every lesson </a:t>
            </a:r>
            <a:r>
              <a:rPr lang="en-GB" dirty="0" smtClean="0"/>
              <a:t>is used as an opportunity to promote safeguarding and British values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Annual programme of safeguarding and well being lessons that are taught explicitly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Weekly assemblies based around British values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Half termly explicit lessons based on each of the British values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Quality RSE planning and teaching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Online Safety is taught in Every Lesson as well as explicit lessons throughout the year.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Safeguarding opportunities weaved throughout the curriculum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Teaching anti bullying at points throughout the year as well as teaching anti bullying week.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NSPCC Speak out stay safe workshop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42904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477738" y="1088571"/>
            <a:ext cx="3725521" cy="297748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1657" y="638630"/>
            <a:ext cx="6622143" cy="5538334"/>
          </a:xfrm>
        </p:spPr>
        <p:txBody>
          <a:bodyPr/>
          <a:lstStyle/>
          <a:p>
            <a:r>
              <a:rPr lang="en-GB" sz="1800" dirty="0" smtClean="0"/>
              <a:t>Before and after school club</a:t>
            </a:r>
          </a:p>
          <a:p>
            <a:r>
              <a:rPr lang="en-GB" sz="1800" dirty="0" smtClean="0"/>
              <a:t>Broad range of after school activity and club opportunities</a:t>
            </a:r>
          </a:p>
          <a:p>
            <a:r>
              <a:rPr lang="en-GB" sz="1800" dirty="0" smtClean="0"/>
              <a:t>ELSA teaching assistant and pastoral care teaching assistant</a:t>
            </a:r>
          </a:p>
          <a:p>
            <a:r>
              <a:rPr lang="en-GB" sz="1800" dirty="0" smtClean="0"/>
              <a:t>Mentoring </a:t>
            </a:r>
          </a:p>
          <a:p>
            <a:r>
              <a:rPr lang="en-GB" sz="1800" dirty="0" smtClean="0"/>
              <a:t>Weekly visits from Miss Charlie the well being dog</a:t>
            </a:r>
          </a:p>
          <a:p>
            <a:r>
              <a:rPr lang="en-GB" sz="1800" dirty="0" smtClean="0"/>
              <a:t>Peer support  and staff coaching programmes</a:t>
            </a:r>
          </a:p>
          <a:p>
            <a:r>
              <a:rPr lang="en-GB" sz="1800" dirty="0" smtClean="0"/>
              <a:t>Information, advice and guidance</a:t>
            </a:r>
          </a:p>
          <a:p>
            <a:r>
              <a:rPr lang="en-GB" sz="1800" dirty="0" smtClean="0"/>
              <a:t>Thrive/ sensory room space </a:t>
            </a:r>
          </a:p>
          <a:p>
            <a:r>
              <a:rPr lang="en-GB" sz="1800" dirty="0" smtClean="0"/>
              <a:t>Friendship bench</a:t>
            </a:r>
          </a:p>
          <a:p>
            <a:r>
              <a:rPr lang="en-GB" sz="1800" dirty="0" smtClean="0"/>
              <a:t>Playtime pals</a:t>
            </a:r>
          </a:p>
          <a:p>
            <a:r>
              <a:rPr lang="en-GB" sz="1800" dirty="0" smtClean="0"/>
              <a:t>Buddy system</a:t>
            </a:r>
          </a:p>
          <a:p>
            <a:r>
              <a:rPr lang="en-GB" sz="1800" dirty="0" smtClean="0"/>
              <a:t>Murray the worry monster for children to write down their concerns or fears. </a:t>
            </a:r>
          </a:p>
          <a:p>
            <a:r>
              <a:rPr lang="en-GB" sz="1800" dirty="0" smtClean="0"/>
              <a:t>Quiet box on the playground</a:t>
            </a:r>
          </a:p>
          <a:p>
            <a:r>
              <a:rPr lang="en-GB" sz="1800" dirty="0" smtClean="0"/>
              <a:t>Protected play in a playground doing an activity led by an adult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69277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283381" y="1059544"/>
            <a:ext cx="4473232" cy="357506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8400" y="827314"/>
            <a:ext cx="6375400" cy="5349649"/>
          </a:xfrm>
        </p:spPr>
        <p:txBody>
          <a:bodyPr/>
          <a:lstStyle/>
          <a:p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1600" dirty="0" smtClean="0"/>
              <a:t>Staff read the below policies annually and regular training and updates on their content are held. </a:t>
            </a:r>
            <a:endParaRPr lang="en-GB" sz="1600" dirty="0"/>
          </a:p>
          <a:p>
            <a:r>
              <a:rPr lang="en-GB" sz="1600" dirty="0" smtClean="0"/>
              <a:t>Child protection and safeguarding policy</a:t>
            </a:r>
          </a:p>
          <a:p>
            <a:r>
              <a:rPr lang="en-GB" sz="1600" dirty="0" smtClean="0"/>
              <a:t>Staff code of conduct policy</a:t>
            </a:r>
          </a:p>
          <a:p>
            <a:r>
              <a:rPr lang="en-GB" sz="1600" dirty="0" smtClean="0"/>
              <a:t>Behaviour policy</a:t>
            </a:r>
          </a:p>
          <a:p>
            <a:r>
              <a:rPr lang="en-GB" sz="1600" dirty="0" smtClean="0"/>
              <a:t>Online safety policy</a:t>
            </a:r>
          </a:p>
          <a:p>
            <a:r>
              <a:rPr lang="en-GB" sz="1600" dirty="0" smtClean="0"/>
              <a:t>Whistleblowing policy</a:t>
            </a:r>
          </a:p>
          <a:p>
            <a:r>
              <a:rPr lang="en-GB" sz="1600" dirty="0" smtClean="0"/>
              <a:t>Safeguarding crib sheet policy for staff to use as a key points to know which is user friendly. </a:t>
            </a:r>
          </a:p>
          <a:p>
            <a:pPr marL="0" indent="0">
              <a:buNone/>
            </a:pPr>
            <a:endParaRPr lang="en-GB" sz="16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1600" dirty="0" smtClean="0"/>
              <a:t>Policies share our shared vision and values based learning. They have a common purpose and compliment one another,</a:t>
            </a:r>
          </a:p>
          <a:p>
            <a:pPr marL="0" indent="0">
              <a:buNone/>
            </a:pPr>
            <a:r>
              <a:rPr lang="en-GB" sz="1600" dirty="0" smtClean="0"/>
              <a:t>The policies are ratified by governors.</a:t>
            </a:r>
          </a:p>
          <a:p>
            <a:pPr marL="0" indent="0">
              <a:buNone/>
            </a:pPr>
            <a:r>
              <a:rPr lang="en-GB" sz="1600" dirty="0" smtClean="0"/>
              <a:t>Relevant policies are published on the website</a:t>
            </a:r>
          </a:p>
        </p:txBody>
      </p:sp>
    </p:spTree>
    <p:extLst>
      <p:ext uri="{BB962C8B-B14F-4D97-AF65-F5344CB8AC3E}">
        <p14:creationId xmlns:p14="http://schemas.microsoft.com/office/powerpoint/2010/main" val="22358457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706060" y="1030515"/>
            <a:ext cx="4527714" cy="3618606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50857" y="798286"/>
            <a:ext cx="5402943" cy="5378677"/>
          </a:xfrm>
        </p:spPr>
        <p:txBody>
          <a:bodyPr/>
          <a:lstStyle/>
          <a:p>
            <a:r>
              <a:rPr lang="en-GB" sz="1600" dirty="0" smtClean="0"/>
              <a:t>Preventative teaching Early Help in the curriculum taught through PSHCE and explicit lessons such as the underpants rule, online safety</a:t>
            </a:r>
          </a:p>
          <a:p>
            <a:r>
              <a:rPr lang="en-GB" sz="1600" dirty="0" smtClean="0"/>
              <a:t>Clear boundaries for behaviour in place across the school</a:t>
            </a:r>
          </a:p>
          <a:p>
            <a:r>
              <a:rPr lang="en-GB" sz="1600" dirty="0" smtClean="0"/>
              <a:t>Positive behaviour strategies used by all staff in line with school behaviour policy</a:t>
            </a:r>
          </a:p>
          <a:p>
            <a:r>
              <a:rPr lang="en-GB" sz="1600" dirty="0" smtClean="0"/>
              <a:t>Positive reward systems to build self esteem</a:t>
            </a:r>
          </a:p>
          <a:p>
            <a:r>
              <a:rPr lang="en-GB" sz="1600" dirty="0" smtClean="0"/>
              <a:t>SEND support arrangements in place and reviewed termly (see SEND local offer and Waves of Provision)</a:t>
            </a:r>
          </a:p>
          <a:p>
            <a:r>
              <a:rPr lang="en-GB" sz="1600" dirty="0" smtClean="0"/>
              <a:t>School Attendance is monitored and discussed with the education Welfare officer termly</a:t>
            </a:r>
          </a:p>
          <a:p>
            <a:r>
              <a:rPr lang="en-GB" sz="1600" dirty="0" smtClean="0"/>
              <a:t>Parents are invited for meeting following the monitoring of attendance to see how we can support the families</a:t>
            </a:r>
          </a:p>
          <a:p>
            <a:r>
              <a:rPr lang="en-GB" sz="1600" dirty="0" smtClean="0"/>
              <a:t>School nurse involved to support families with , sleep, behaviour and routines</a:t>
            </a:r>
          </a:p>
          <a:p>
            <a:r>
              <a:rPr lang="en-GB" sz="1600" dirty="0" smtClean="0"/>
              <a:t>Speech and language specialist in school one day a week</a:t>
            </a:r>
          </a:p>
          <a:p>
            <a:r>
              <a:rPr lang="en-GB" sz="1600" dirty="0" smtClean="0"/>
              <a:t>Emotional Literacy Support for vulnerable children.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3801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5341257" y="682171"/>
            <a:ext cx="6012543" cy="5494792"/>
          </a:xfrm>
        </p:spPr>
        <p:txBody>
          <a:bodyPr>
            <a:normAutofit fontScale="85000" lnSpcReduction="10000"/>
          </a:bodyPr>
          <a:lstStyle/>
          <a:p>
            <a:r>
              <a:rPr lang="en-GB" sz="1800" dirty="0" smtClean="0"/>
              <a:t>SEND – differentiated curriculum and individual support provided and shared with parents</a:t>
            </a:r>
          </a:p>
          <a:p>
            <a:r>
              <a:rPr lang="en-GB" sz="1800" dirty="0" smtClean="0"/>
              <a:t>Inclusion parent workshops and support groups</a:t>
            </a:r>
          </a:p>
          <a:p>
            <a:r>
              <a:rPr lang="en-GB" sz="1800" dirty="0" smtClean="0"/>
              <a:t>Additional needs identified</a:t>
            </a:r>
          </a:p>
          <a:p>
            <a:r>
              <a:rPr lang="en-GB" sz="1800" dirty="0" smtClean="0"/>
              <a:t>Early identification and recognising indicators of harm/abuse</a:t>
            </a:r>
          </a:p>
          <a:p>
            <a:r>
              <a:rPr lang="en-GB" sz="1800" dirty="0" smtClean="0"/>
              <a:t>Bespoke provision as outlined in SEND support arrangements and EHCP’s</a:t>
            </a:r>
          </a:p>
          <a:p>
            <a:r>
              <a:rPr lang="en-GB" sz="1800" dirty="0" smtClean="0"/>
              <a:t>Working with external agencies for specialised support for children such as </a:t>
            </a:r>
            <a:r>
              <a:rPr lang="en-GB" sz="1800" dirty="0" err="1" smtClean="0"/>
              <a:t>CAMHS</a:t>
            </a:r>
            <a:endParaRPr lang="en-GB" sz="1800" dirty="0" smtClean="0"/>
          </a:p>
          <a:p>
            <a:r>
              <a:rPr lang="en-GB" sz="1800" dirty="0" smtClean="0"/>
              <a:t>Small group work</a:t>
            </a:r>
          </a:p>
          <a:p>
            <a:r>
              <a:rPr lang="en-GB" sz="1800" dirty="0" smtClean="0"/>
              <a:t>School based emotional support for vulnerable children and families</a:t>
            </a:r>
          </a:p>
          <a:p>
            <a:r>
              <a:rPr lang="en-GB" sz="1800" dirty="0" smtClean="0"/>
              <a:t>School based interventions </a:t>
            </a:r>
            <a:r>
              <a:rPr lang="en-GB" sz="1800" dirty="0" err="1" smtClean="0"/>
              <a:t>eg</a:t>
            </a:r>
            <a:r>
              <a:rPr lang="en-GB" sz="1800" dirty="0" smtClean="0"/>
              <a:t> 1:1 emotional support ELSA, Reading dog, social groups </a:t>
            </a:r>
            <a:r>
              <a:rPr lang="en-GB" sz="1800" dirty="0" err="1" smtClean="0"/>
              <a:t>etc</a:t>
            </a:r>
            <a:endParaRPr lang="en-GB" sz="1800" dirty="0" smtClean="0"/>
          </a:p>
          <a:p>
            <a:r>
              <a:rPr lang="en-GB" sz="1800" dirty="0" smtClean="0"/>
              <a:t>Pupil premium targeted support</a:t>
            </a:r>
          </a:p>
          <a:p>
            <a:r>
              <a:rPr lang="en-GB" sz="1800" dirty="0" smtClean="0"/>
              <a:t>Targeted intervention</a:t>
            </a:r>
          </a:p>
          <a:p>
            <a:r>
              <a:rPr lang="en-GB" sz="1800" dirty="0" smtClean="0"/>
              <a:t>Meetings with Education Welfare officer as targeted intervention for regular non attendance</a:t>
            </a:r>
          </a:p>
          <a:p>
            <a:r>
              <a:rPr lang="en-GB" sz="1800" dirty="0" smtClean="0"/>
              <a:t>Working alongside social care to implement plans where needed</a:t>
            </a:r>
          </a:p>
          <a:p>
            <a:r>
              <a:rPr lang="en-GB" sz="1800" dirty="0" smtClean="0"/>
              <a:t>Meetings alongside SENDCO/ inclusion lead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889" y="1403799"/>
            <a:ext cx="4049929" cy="323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7574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46171" y="653143"/>
            <a:ext cx="6607629" cy="5523820"/>
          </a:xfrm>
        </p:spPr>
        <p:txBody>
          <a:bodyPr>
            <a:normAutofit/>
          </a:bodyPr>
          <a:lstStyle/>
          <a:p>
            <a:r>
              <a:rPr lang="en-GB" sz="1800" dirty="0" smtClean="0"/>
              <a:t>Online safety parental workshops planned for the local community (Wallace Fields Infant School and Wallace Fields Junior School)</a:t>
            </a:r>
          </a:p>
          <a:p>
            <a:r>
              <a:rPr lang="en-GB" sz="1800" dirty="0" smtClean="0"/>
              <a:t>Regular email alerts to parents via the school newsletter to update their knowledge of online safety, road safety, British values etc.</a:t>
            </a:r>
          </a:p>
          <a:p>
            <a:r>
              <a:rPr lang="en-GB" sz="1800" dirty="0" smtClean="0"/>
              <a:t>Information provided to the school community about the Family Information Service</a:t>
            </a:r>
          </a:p>
          <a:p>
            <a:r>
              <a:rPr lang="en-GB" sz="1800" dirty="0" smtClean="0"/>
              <a:t>Information provided to parents regarding Surrey SEND local offer</a:t>
            </a:r>
          </a:p>
          <a:p>
            <a:r>
              <a:rPr lang="en-GB" sz="1800" dirty="0" smtClean="0"/>
              <a:t>Parental engagement in workshops</a:t>
            </a:r>
          </a:p>
          <a:p>
            <a:r>
              <a:rPr lang="en-GB" sz="1800" dirty="0" smtClean="0"/>
              <a:t>Prevent risk assessments based on contextual and local information.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52935" y="653143"/>
            <a:ext cx="3923815" cy="3633107"/>
            <a:chOff x="8681482" y="4090933"/>
            <a:chExt cx="1542989" cy="1234391"/>
          </a:xfrm>
        </p:grpSpPr>
        <p:sp>
          <p:nvSpPr>
            <p:cNvPr id="8" name="Rounded Rectangle 7"/>
            <p:cNvSpPr/>
            <p:nvPr/>
          </p:nvSpPr>
          <p:spPr>
            <a:xfrm>
              <a:off x="8681482" y="4090933"/>
              <a:ext cx="1542989" cy="1234391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ounded Rectangle 4"/>
            <p:cNvSpPr/>
            <p:nvPr/>
          </p:nvSpPr>
          <p:spPr>
            <a:xfrm>
              <a:off x="8717636" y="4127087"/>
              <a:ext cx="1470681" cy="1162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195" tIns="36195" rIns="36195" bIns="3619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kern="1200" dirty="0" smtClean="0"/>
                <a:t>Community Engagement &amp; Contextual Safeguarding</a:t>
              </a:r>
              <a:endParaRPr lang="en-GB" sz="3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269308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892314" y="1088571"/>
            <a:ext cx="4418751" cy="3531521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34743" y="711200"/>
            <a:ext cx="5519057" cy="5465763"/>
          </a:xfrm>
        </p:spPr>
        <p:txBody>
          <a:bodyPr>
            <a:normAutofit fontScale="92500" lnSpcReduction="10000"/>
          </a:bodyPr>
          <a:lstStyle/>
          <a:p>
            <a:r>
              <a:rPr lang="en-GB" sz="1800" dirty="0" smtClean="0"/>
              <a:t>Measure impact of intervention e.g. attendance analysis, ELSA intervention</a:t>
            </a:r>
          </a:p>
          <a:p>
            <a:r>
              <a:rPr lang="en-GB" sz="1800" dirty="0" smtClean="0"/>
              <a:t>Annual Pupil surveys</a:t>
            </a:r>
          </a:p>
          <a:p>
            <a:r>
              <a:rPr lang="en-GB" sz="1800" dirty="0" smtClean="0"/>
              <a:t>Annul Parent surveys</a:t>
            </a:r>
          </a:p>
          <a:p>
            <a:r>
              <a:rPr lang="en-GB" sz="1800" dirty="0" smtClean="0"/>
              <a:t>Staff questionnaires </a:t>
            </a:r>
          </a:p>
          <a:p>
            <a:r>
              <a:rPr lang="en-GB" sz="1800" dirty="0" smtClean="0"/>
              <a:t>Curriculum reviews e.g. the impact of teaching British Values in the curriculum.</a:t>
            </a:r>
          </a:p>
          <a:p>
            <a:r>
              <a:rPr lang="en-GB" sz="1800" dirty="0" smtClean="0"/>
              <a:t>Following safeguarding training impact of the training is noted and logged.</a:t>
            </a:r>
          </a:p>
          <a:p>
            <a:r>
              <a:rPr lang="en-GB" sz="1800" dirty="0" smtClean="0"/>
              <a:t>Half termly behaviour reviews</a:t>
            </a:r>
          </a:p>
          <a:p>
            <a:r>
              <a:rPr lang="en-GB" sz="1800" dirty="0" smtClean="0"/>
              <a:t>Monitoring lettings regularly</a:t>
            </a:r>
          </a:p>
          <a:p>
            <a:r>
              <a:rPr lang="en-GB" sz="1800" dirty="0" smtClean="0"/>
              <a:t>Monitoring online usage regularly as well as what has been accessed on </a:t>
            </a:r>
            <a:r>
              <a:rPr lang="en-GB" sz="1800" dirty="0" err="1" smtClean="0"/>
              <a:t>ipads</a:t>
            </a:r>
            <a:r>
              <a:rPr lang="en-GB" sz="1800" dirty="0" smtClean="0"/>
              <a:t> and computers etc.</a:t>
            </a:r>
          </a:p>
          <a:p>
            <a:r>
              <a:rPr lang="en-GB" sz="1800" dirty="0" smtClean="0"/>
              <a:t>E-safety tool kit used annually to devise an action plan and monitor our online safety offer</a:t>
            </a:r>
          </a:p>
          <a:p>
            <a:r>
              <a:rPr lang="en-GB" sz="1800" dirty="0" smtClean="0"/>
              <a:t>Annual safeguarding audit used to monitor effective practise, action plan devised and monitored for its impact</a:t>
            </a:r>
          </a:p>
          <a:p>
            <a:r>
              <a:rPr lang="en-GB" sz="1800" dirty="0" smtClean="0"/>
              <a:t>CPOMS monitoring review of actions. </a:t>
            </a:r>
          </a:p>
          <a:p>
            <a:endParaRPr lang="en-GB" sz="18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7093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A3E0BB46B8E84FB3065473AA219132" ma:contentTypeVersion="14" ma:contentTypeDescription="Create a new document." ma:contentTypeScope="" ma:versionID="d29e8cad7543a95f3c4c34caeb654e38">
  <xsd:schema xmlns:xsd="http://www.w3.org/2001/XMLSchema" xmlns:xs="http://www.w3.org/2001/XMLSchema" xmlns:p="http://schemas.microsoft.com/office/2006/metadata/properties" xmlns:ns2="95c2fd75-bdae-4fd9-8f4d-3ee5e19f3598" xmlns:ns3="3d512996-5bfc-477b-be32-3d565709fe4e" targetNamespace="http://schemas.microsoft.com/office/2006/metadata/properties" ma:root="true" ma:fieldsID="bc0be9bfc345684189a41eedb0186a07" ns2:_="" ns3:_="">
    <xsd:import namespace="95c2fd75-bdae-4fd9-8f4d-3ee5e19f3598"/>
    <xsd:import namespace="3d512996-5bfc-477b-be32-3d565709fe4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LengthInSecond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c2fd75-bdae-4fd9-8f4d-3ee5e19f359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9ce25063-2d6d-44be-9ce4-284ae86c6aaf}" ma:internalName="TaxCatchAll" ma:showField="CatchAllData" ma:web="95c2fd75-bdae-4fd9-8f4d-3ee5e19f35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512996-5bfc-477b-be32-3d565709fe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64624b1-ac68-4899-bbef-edaf99254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d512996-5bfc-477b-be32-3d565709fe4e">
      <Terms xmlns="http://schemas.microsoft.com/office/infopath/2007/PartnerControls"/>
    </lcf76f155ced4ddcb4097134ff3c332f>
    <TaxCatchAll xmlns="95c2fd75-bdae-4fd9-8f4d-3ee5e19f3598" xsi:nil="true"/>
  </documentManagement>
</p:properties>
</file>

<file path=customXml/itemProps1.xml><?xml version="1.0" encoding="utf-8"?>
<ds:datastoreItem xmlns:ds="http://schemas.openxmlformats.org/officeDocument/2006/customXml" ds:itemID="{7F422E1C-E27C-44DD-8A65-94F9B07CFF17}"/>
</file>

<file path=customXml/itemProps2.xml><?xml version="1.0" encoding="utf-8"?>
<ds:datastoreItem xmlns:ds="http://schemas.openxmlformats.org/officeDocument/2006/customXml" ds:itemID="{4C92E629-1552-4256-9D49-3CBE5293946D}"/>
</file>

<file path=customXml/itemProps3.xml><?xml version="1.0" encoding="utf-8"?>
<ds:datastoreItem xmlns:ds="http://schemas.openxmlformats.org/officeDocument/2006/customXml" ds:itemID="{E5954BE8-9745-4F38-BD8A-D180C77076A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</TotalTime>
  <Words>932</Words>
  <Application>Microsoft Office PowerPoint</Application>
  <PresentationFormat>Widescreen</PresentationFormat>
  <Paragraphs>117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Wallace Fields Infant School &amp; Nursery Safeguarding and Wellbeing offer</vt:lpstr>
      <vt:lpstr>What is the Wallace Fields Infant School Safeguarding &amp; Wellbeing Offer?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Registered Organisation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Surrey County Council Education Safeguarding Team</dc:title>
  <dc:creator>Jane Dufton CSF</dc:creator>
  <cp:lastModifiedBy>Deborah Binns</cp:lastModifiedBy>
  <cp:revision>51</cp:revision>
  <dcterms:created xsi:type="dcterms:W3CDTF">2018-09-29T12:14:34Z</dcterms:created>
  <dcterms:modified xsi:type="dcterms:W3CDTF">2021-07-20T10:09:59Z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0x010100CFA3E0BB46B8E84FB3065473AA219132</vt:lpwstr>
  </property>
  <property fmtid="{D5CDD505-2E9C-101B-9397-08002B2CF9AE}" pid="3" name="Order">
    <vt:r8>755800</vt:r8>
  </property>
</Properties>
</file>